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3" r:id="rId8"/>
    <p:sldId id="262" r:id="rId9"/>
    <p:sldId id="264" r:id="rId10"/>
    <p:sldId id="265" r:id="rId11"/>
    <p:sldId id="266" r:id="rId12"/>
    <p:sldId id="26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2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9C46CB-7757-4247-BF07-381A3BAA456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117A38F-49CC-46B1-90E0-F251CC76B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2F3DA16-646D-4326-8EAF-0B7770536C37}"/>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5" name="Espace réservé du pied de page 4">
            <a:extLst>
              <a:ext uri="{FF2B5EF4-FFF2-40B4-BE49-F238E27FC236}">
                <a16:creationId xmlns:a16="http://schemas.microsoft.com/office/drawing/2014/main" id="{5A73E36D-2520-43BA-B2C4-4B5B2C3EF4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DE07FD-3515-4FE7-8E30-44F51DBE7047}"/>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356043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DDB9B-2E0D-46DE-9DA6-F8843F22939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CEBC8CC-629F-40B4-AE13-D844CFF5F33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098EA2-AEA3-4D39-A1DD-E486ABEF9717}"/>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5" name="Espace réservé du pied de page 4">
            <a:extLst>
              <a:ext uri="{FF2B5EF4-FFF2-40B4-BE49-F238E27FC236}">
                <a16:creationId xmlns:a16="http://schemas.microsoft.com/office/drawing/2014/main" id="{BFC5A041-E65C-4336-990F-F03AE1E999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DECE4E-AA29-43F6-93F5-11E5B4C8652C}"/>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402033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36BA961-904C-4D91-8C2A-D42CA75C48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E62B4F-8C06-4B24-AED1-4CED846FBF7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AC3C2B-8795-4F5E-A2EA-9023E55C95B7}"/>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5" name="Espace réservé du pied de page 4">
            <a:extLst>
              <a:ext uri="{FF2B5EF4-FFF2-40B4-BE49-F238E27FC236}">
                <a16:creationId xmlns:a16="http://schemas.microsoft.com/office/drawing/2014/main" id="{3B3D3756-F8A6-4D50-89FF-774444D5C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62CBF4-6792-4F7D-8567-235550478D48}"/>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4531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06803-D6EA-4909-B607-91B2066348B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2A648F-E3D2-4AAC-9A19-5F8945E0431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8C154-458E-4600-B48B-B27751BF9AC3}"/>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5" name="Espace réservé du pied de page 4">
            <a:extLst>
              <a:ext uri="{FF2B5EF4-FFF2-40B4-BE49-F238E27FC236}">
                <a16:creationId xmlns:a16="http://schemas.microsoft.com/office/drawing/2014/main" id="{F03CFADD-4DCF-4770-B514-3E6C8B1A37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2D7F4A-5402-4D0E-8765-BB001ED435FF}"/>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392044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9A579C-CD9E-44E0-A737-68EAF321263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75DB579-3671-4560-9716-64787EFB8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05110B7-8058-42BF-A43D-AB82F56863A3}"/>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5" name="Espace réservé du pied de page 4">
            <a:extLst>
              <a:ext uri="{FF2B5EF4-FFF2-40B4-BE49-F238E27FC236}">
                <a16:creationId xmlns:a16="http://schemas.microsoft.com/office/drawing/2014/main" id="{A96934A4-C64F-4E6B-8DA6-D8F100547F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23C1C9-C4BB-4630-BA2D-658412526C6B}"/>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263701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EE9E14-16AF-4603-89C2-8FF32AE67F0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55362B3-34A9-4965-86F8-1DCB0D2DBC7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03FB7AF-FCF2-4CD3-8FD3-4DC757C7FC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8054FE7-F02A-4DC4-8C60-6051A827221C}"/>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6" name="Espace réservé du pied de page 5">
            <a:extLst>
              <a:ext uri="{FF2B5EF4-FFF2-40B4-BE49-F238E27FC236}">
                <a16:creationId xmlns:a16="http://schemas.microsoft.com/office/drawing/2014/main" id="{9DB7053A-8129-4FE7-A135-B145A88C93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07BEF6-1EFD-4C82-A796-8ED983E75954}"/>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196396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24027D-96B3-4C42-B3EF-769993A5390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A536A0-117B-4F75-8B3D-5B2A22C8D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91A59DF-A577-4656-8816-DCAC25C04CE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2808F71-91B3-46D8-92AB-B21A4DA823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12B4DAB-8E2F-4336-8823-E38FF234A58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545C4C-5D91-432D-A66B-3A81425B40CB}"/>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8" name="Espace réservé du pied de page 7">
            <a:extLst>
              <a:ext uri="{FF2B5EF4-FFF2-40B4-BE49-F238E27FC236}">
                <a16:creationId xmlns:a16="http://schemas.microsoft.com/office/drawing/2014/main" id="{2640B513-7A6F-48B6-9BD2-27DCAB42042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E3F82C3-3843-4FB1-9AAC-962F368CA625}"/>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258409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422EC-106B-4D86-817C-7189A9998D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6F8CEB6-0FD1-4E01-90BE-36478C9EC55B}"/>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4" name="Espace réservé du pied de page 3">
            <a:extLst>
              <a:ext uri="{FF2B5EF4-FFF2-40B4-BE49-F238E27FC236}">
                <a16:creationId xmlns:a16="http://schemas.microsoft.com/office/drawing/2014/main" id="{8004EAC4-CBD3-44A1-93CD-058B9A3ED9A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64C50B9-E154-428A-B101-FF67FEBE94E6}"/>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114081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C87D69-D508-4D65-B8A9-797A0E499A0B}"/>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3" name="Espace réservé du pied de page 2">
            <a:extLst>
              <a:ext uri="{FF2B5EF4-FFF2-40B4-BE49-F238E27FC236}">
                <a16:creationId xmlns:a16="http://schemas.microsoft.com/office/drawing/2014/main" id="{B28E1BFF-BB47-4D14-863E-3BFF8C323B2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B690820-33AC-4CDA-9ABF-047F21D6DBD7}"/>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30890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D17FAF-0B61-4A33-BDDF-20474A8D1C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3B424FD-7F20-4C92-8835-982C087D0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D3FB0DD-E2DF-4427-8A19-7D3395366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A5CAC6-B14D-403A-87DC-50E17CCA9963}"/>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6" name="Espace réservé du pied de page 5">
            <a:extLst>
              <a:ext uri="{FF2B5EF4-FFF2-40B4-BE49-F238E27FC236}">
                <a16:creationId xmlns:a16="http://schemas.microsoft.com/office/drawing/2014/main" id="{AE25EDB9-247D-4A10-A431-7373F2A5242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986BAA-19FF-47CB-92B4-6212996271EE}"/>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14775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E4D97-48D4-4D34-9913-2F99538CCD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F4C7C48-5F8C-41B4-8A6E-8368FFA97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6E2F88E-A39D-4467-ABEE-A0046E697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D17AEA-ED76-4004-9799-A09B679156E2}"/>
              </a:ext>
            </a:extLst>
          </p:cNvPr>
          <p:cNvSpPr>
            <a:spLocks noGrp="1"/>
          </p:cNvSpPr>
          <p:nvPr>
            <p:ph type="dt" sz="half" idx="10"/>
          </p:nvPr>
        </p:nvSpPr>
        <p:spPr/>
        <p:txBody>
          <a:bodyPr/>
          <a:lstStyle/>
          <a:p>
            <a:fld id="{85DB965F-78E2-4401-9892-D60A05269676}" type="datetimeFigureOut">
              <a:rPr lang="fr-FR" smtClean="0"/>
              <a:t>21/03/2021</a:t>
            </a:fld>
            <a:endParaRPr lang="fr-FR"/>
          </a:p>
        </p:txBody>
      </p:sp>
      <p:sp>
        <p:nvSpPr>
          <p:cNvPr id="6" name="Espace réservé du pied de page 5">
            <a:extLst>
              <a:ext uri="{FF2B5EF4-FFF2-40B4-BE49-F238E27FC236}">
                <a16:creationId xmlns:a16="http://schemas.microsoft.com/office/drawing/2014/main" id="{E3825C25-14A4-4173-BDBB-935D281A37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5F4229-E86D-4F38-A988-1D9F3C598B61}"/>
              </a:ext>
            </a:extLst>
          </p:cNvPr>
          <p:cNvSpPr>
            <a:spLocks noGrp="1"/>
          </p:cNvSpPr>
          <p:nvPr>
            <p:ph type="sldNum" sz="quarter" idx="12"/>
          </p:nvPr>
        </p:nvSpPr>
        <p:spPr/>
        <p:txBody>
          <a:bodyPr/>
          <a:lstStyle/>
          <a:p>
            <a:fld id="{7CC4270A-5CA7-4EBB-84A7-70504F7A4084}" type="slidenum">
              <a:rPr lang="fr-FR" smtClean="0"/>
              <a:t>‹N°›</a:t>
            </a:fld>
            <a:endParaRPr lang="fr-FR"/>
          </a:p>
        </p:txBody>
      </p:sp>
    </p:spTree>
    <p:extLst>
      <p:ext uri="{BB962C8B-B14F-4D97-AF65-F5344CB8AC3E}">
        <p14:creationId xmlns:p14="http://schemas.microsoft.com/office/powerpoint/2010/main" val="172726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3698905-675D-4590-90CC-9D4D48BEA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98522B3-3E49-4D3B-9F20-BA7592128C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90BE5D-E5B1-4200-91EF-BB422300D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DB965F-78E2-4401-9892-D60A05269676}" type="datetimeFigureOut">
              <a:rPr lang="fr-FR" smtClean="0"/>
              <a:t>21/03/2021</a:t>
            </a:fld>
            <a:endParaRPr lang="fr-FR"/>
          </a:p>
        </p:txBody>
      </p:sp>
      <p:sp>
        <p:nvSpPr>
          <p:cNvPr id="5" name="Espace réservé du pied de page 4">
            <a:extLst>
              <a:ext uri="{FF2B5EF4-FFF2-40B4-BE49-F238E27FC236}">
                <a16:creationId xmlns:a16="http://schemas.microsoft.com/office/drawing/2014/main" id="{9E07EA24-5488-4761-B846-C430A15BF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03E3935-B794-4480-8153-7AE41721B5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4270A-5CA7-4EBB-84A7-70504F7A4084}" type="slidenum">
              <a:rPr lang="fr-FR" smtClean="0"/>
              <a:t>‹N°›</a:t>
            </a:fld>
            <a:endParaRPr lang="fr-FR"/>
          </a:p>
        </p:txBody>
      </p:sp>
    </p:spTree>
    <p:extLst>
      <p:ext uri="{BB962C8B-B14F-4D97-AF65-F5344CB8AC3E}">
        <p14:creationId xmlns:p14="http://schemas.microsoft.com/office/powerpoint/2010/main" val="2973164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748A6DD-692A-4159-8C74-29826CE2E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705" y="-338"/>
            <a:ext cx="5844495" cy="686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7265AEB9-FE64-4066-93F7-15B68632A564}"/>
              </a:ext>
            </a:extLst>
          </p:cNvPr>
          <p:cNvSpPr>
            <a:spLocks noGrp="1"/>
          </p:cNvSpPr>
          <p:nvPr>
            <p:ph type="ctrTitle"/>
          </p:nvPr>
        </p:nvSpPr>
        <p:spPr>
          <a:xfrm>
            <a:off x="1349828" y="5631542"/>
            <a:ext cx="9144000" cy="984477"/>
          </a:xfrm>
        </p:spPr>
        <p:txBody>
          <a:bodyPr/>
          <a:lstStyle/>
          <a:p>
            <a:r>
              <a:rPr lang="fr-FR" b="1" dirty="0">
                <a:solidFill>
                  <a:srgbClr val="4C7293"/>
                </a:solidFill>
              </a:rPr>
              <a:t>Les moulins à vent</a:t>
            </a:r>
          </a:p>
        </p:txBody>
      </p:sp>
    </p:spTree>
    <p:extLst>
      <p:ext uri="{BB962C8B-B14F-4D97-AF65-F5344CB8AC3E}">
        <p14:creationId xmlns:p14="http://schemas.microsoft.com/office/powerpoint/2010/main" val="1420738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DB2E7BC-1D20-4FF2-883E-A45D58686B41}"/>
              </a:ext>
            </a:extLst>
          </p:cNvPr>
          <p:cNvSpPr>
            <a:spLocks noGrp="1"/>
          </p:cNvSpPr>
          <p:nvPr>
            <p:ph idx="1"/>
          </p:nvPr>
        </p:nvSpPr>
        <p:spPr>
          <a:xfrm>
            <a:off x="838200" y="725714"/>
            <a:ext cx="10515600" cy="5451249"/>
          </a:xfrm>
        </p:spPr>
        <p:txBody>
          <a:bodyPr>
            <a:normAutofit/>
          </a:bodyPr>
          <a:lstStyle/>
          <a:p>
            <a:r>
              <a:rPr lang="fr-FR" sz="2200" dirty="0"/>
              <a:t>Au Moulin de la Roche, </a:t>
            </a:r>
            <a:r>
              <a:rPr lang="fr-FR" sz="2200" b="1" dirty="0"/>
              <a:t>mon grand-père écrase du sarrasin qui est aussi appelé blé noir.</a:t>
            </a:r>
          </a:p>
          <a:p>
            <a:r>
              <a:rPr lang="fr-FR" sz="2200" dirty="0"/>
              <a:t>En Bretagne, on l’utilise encore pour cuisiner </a:t>
            </a:r>
            <a:r>
              <a:rPr lang="fr-FR" sz="2200" b="1" dirty="0"/>
              <a:t>les galettes de sarrasin !</a:t>
            </a:r>
          </a:p>
        </p:txBody>
      </p:sp>
      <p:pic>
        <p:nvPicPr>
          <p:cNvPr id="9218" name="Picture 2" descr="Le sarrasin ou blé noir, un engrais vert pour désherber : semis, plantation">
            <a:extLst>
              <a:ext uri="{FF2B5EF4-FFF2-40B4-BE49-F238E27FC236}">
                <a16:creationId xmlns:a16="http://schemas.microsoft.com/office/drawing/2014/main" id="{D9D3B29F-0A5E-483A-974A-F6F0DF4C1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9" y="1620415"/>
            <a:ext cx="4622798" cy="284479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arrasin (blé noir)">
            <a:extLst>
              <a:ext uri="{FF2B5EF4-FFF2-40B4-BE49-F238E27FC236}">
                <a16:creationId xmlns:a16="http://schemas.microsoft.com/office/drawing/2014/main" id="{F3B4DF50-C86F-482B-ADD3-400764CA7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749" y="2674463"/>
            <a:ext cx="4246788" cy="282988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68DC2F41-EAD7-4D79-BA71-88B403AC2D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69" b="20512"/>
          <a:stretch/>
        </p:blipFill>
        <p:spPr bwMode="auto">
          <a:xfrm>
            <a:off x="7695406" y="3277170"/>
            <a:ext cx="4077721" cy="319858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85970BD-75BE-442B-ADB0-304B311F8A0A}"/>
              </a:ext>
            </a:extLst>
          </p:cNvPr>
          <p:cNvSpPr txBox="1"/>
          <p:nvPr/>
        </p:nvSpPr>
        <p:spPr>
          <a:xfrm>
            <a:off x="709159" y="4492617"/>
            <a:ext cx="1963057" cy="369332"/>
          </a:xfrm>
          <a:prstGeom prst="rect">
            <a:avLst/>
          </a:prstGeom>
          <a:noFill/>
        </p:spPr>
        <p:txBody>
          <a:bodyPr wrap="square">
            <a:spAutoFit/>
          </a:bodyPr>
          <a:lstStyle/>
          <a:p>
            <a:r>
              <a:rPr lang="fr-FR" sz="1800" i="1" dirty="0"/>
              <a:t>Fleurs de sarrasin</a:t>
            </a:r>
            <a:endParaRPr lang="fr-FR" i="1" dirty="0"/>
          </a:p>
        </p:txBody>
      </p:sp>
      <p:sp>
        <p:nvSpPr>
          <p:cNvPr id="10" name="ZoneTexte 9">
            <a:extLst>
              <a:ext uri="{FF2B5EF4-FFF2-40B4-BE49-F238E27FC236}">
                <a16:creationId xmlns:a16="http://schemas.microsoft.com/office/drawing/2014/main" id="{10941978-8856-416B-9018-C200BD65FA5F}"/>
              </a:ext>
            </a:extLst>
          </p:cNvPr>
          <p:cNvSpPr txBox="1"/>
          <p:nvPr/>
        </p:nvSpPr>
        <p:spPr>
          <a:xfrm>
            <a:off x="4117749" y="5546251"/>
            <a:ext cx="1963057" cy="369332"/>
          </a:xfrm>
          <a:prstGeom prst="rect">
            <a:avLst/>
          </a:prstGeom>
          <a:noFill/>
        </p:spPr>
        <p:txBody>
          <a:bodyPr wrap="square">
            <a:spAutoFit/>
          </a:bodyPr>
          <a:lstStyle/>
          <a:p>
            <a:r>
              <a:rPr lang="fr-FR" sz="1800" i="1" dirty="0"/>
              <a:t>Graines de sarrasin</a:t>
            </a:r>
            <a:endParaRPr lang="fr-FR" i="1" dirty="0"/>
          </a:p>
        </p:txBody>
      </p:sp>
      <p:sp>
        <p:nvSpPr>
          <p:cNvPr id="11" name="ZoneTexte 10">
            <a:extLst>
              <a:ext uri="{FF2B5EF4-FFF2-40B4-BE49-F238E27FC236}">
                <a16:creationId xmlns:a16="http://schemas.microsoft.com/office/drawing/2014/main" id="{01ACE235-DBB7-447C-8779-D2E58BC55E6F}"/>
              </a:ext>
            </a:extLst>
          </p:cNvPr>
          <p:cNvSpPr txBox="1"/>
          <p:nvPr/>
        </p:nvSpPr>
        <p:spPr>
          <a:xfrm>
            <a:off x="7695406" y="6475757"/>
            <a:ext cx="2136435" cy="369332"/>
          </a:xfrm>
          <a:prstGeom prst="rect">
            <a:avLst/>
          </a:prstGeom>
          <a:noFill/>
        </p:spPr>
        <p:txBody>
          <a:bodyPr wrap="square">
            <a:spAutoFit/>
          </a:bodyPr>
          <a:lstStyle/>
          <a:p>
            <a:r>
              <a:rPr lang="fr-FR" sz="1800" i="1" dirty="0"/>
              <a:t>Galettes de sarrasin</a:t>
            </a:r>
            <a:endParaRPr lang="fr-FR" i="1" dirty="0"/>
          </a:p>
        </p:txBody>
      </p:sp>
    </p:spTree>
    <p:extLst>
      <p:ext uri="{BB962C8B-B14F-4D97-AF65-F5344CB8AC3E}">
        <p14:creationId xmlns:p14="http://schemas.microsoft.com/office/powerpoint/2010/main" val="202904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ADD7EA-F281-4CEB-933F-09F1F646685F}"/>
              </a:ext>
            </a:extLst>
          </p:cNvPr>
          <p:cNvSpPr>
            <a:spLocks noGrp="1"/>
          </p:cNvSpPr>
          <p:nvPr>
            <p:ph type="title"/>
          </p:nvPr>
        </p:nvSpPr>
        <p:spPr/>
        <p:txBody>
          <a:bodyPr/>
          <a:lstStyle/>
          <a:p>
            <a:r>
              <a:rPr lang="fr-FR" dirty="0"/>
              <a:t>Devinettes !</a:t>
            </a:r>
          </a:p>
        </p:txBody>
      </p:sp>
      <p:sp>
        <p:nvSpPr>
          <p:cNvPr id="3" name="Espace réservé du contenu 2">
            <a:extLst>
              <a:ext uri="{FF2B5EF4-FFF2-40B4-BE49-F238E27FC236}">
                <a16:creationId xmlns:a16="http://schemas.microsoft.com/office/drawing/2014/main" id="{DCEC9FA4-698D-4506-8D6B-821C081C73F3}"/>
              </a:ext>
            </a:extLst>
          </p:cNvPr>
          <p:cNvSpPr>
            <a:spLocks noGrp="1"/>
          </p:cNvSpPr>
          <p:nvPr>
            <p:ph idx="1"/>
          </p:nvPr>
        </p:nvSpPr>
        <p:spPr/>
        <p:txBody>
          <a:bodyPr/>
          <a:lstStyle/>
          <a:p>
            <a:r>
              <a:rPr lang="fr-FR" dirty="0"/>
              <a:t>Pourquoi les moulins tour ont-ils deux portes ?</a:t>
            </a:r>
          </a:p>
          <a:p>
            <a:endParaRPr lang="fr-FR" dirty="0"/>
          </a:p>
          <a:p>
            <a:endParaRPr lang="fr-FR" dirty="0"/>
          </a:p>
          <a:p>
            <a:endParaRPr lang="fr-FR" dirty="0"/>
          </a:p>
          <a:p>
            <a:r>
              <a:rPr lang="fr-FR" dirty="0"/>
              <a:t>Pourquoi la farine tombe-t-elle sans faire de bruit ?</a:t>
            </a:r>
          </a:p>
        </p:txBody>
      </p:sp>
    </p:spTree>
    <p:extLst>
      <p:ext uri="{BB962C8B-B14F-4D97-AF65-F5344CB8AC3E}">
        <p14:creationId xmlns:p14="http://schemas.microsoft.com/office/powerpoint/2010/main" val="424061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ADD7EA-F281-4CEB-933F-09F1F646685F}"/>
              </a:ext>
            </a:extLst>
          </p:cNvPr>
          <p:cNvSpPr>
            <a:spLocks noGrp="1"/>
          </p:cNvSpPr>
          <p:nvPr>
            <p:ph type="title"/>
          </p:nvPr>
        </p:nvSpPr>
        <p:spPr/>
        <p:txBody>
          <a:bodyPr/>
          <a:lstStyle/>
          <a:p>
            <a:r>
              <a:rPr lang="fr-FR" dirty="0"/>
              <a:t>Réponses :</a:t>
            </a:r>
          </a:p>
        </p:txBody>
      </p:sp>
      <p:sp>
        <p:nvSpPr>
          <p:cNvPr id="3" name="Espace réservé du contenu 2">
            <a:extLst>
              <a:ext uri="{FF2B5EF4-FFF2-40B4-BE49-F238E27FC236}">
                <a16:creationId xmlns:a16="http://schemas.microsoft.com/office/drawing/2014/main" id="{DCEC9FA4-698D-4506-8D6B-821C081C73F3}"/>
              </a:ext>
            </a:extLst>
          </p:cNvPr>
          <p:cNvSpPr>
            <a:spLocks noGrp="1"/>
          </p:cNvSpPr>
          <p:nvPr>
            <p:ph idx="1"/>
          </p:nvPr>
        </p:nvSpPr>
        <p:spPr>
          <a:xfrm>
            <a:off x="838200" y="1825625"/>
            <a:ext cx="7793182" cy="4351338"/>
          </a:xfrm>
        </p:spPr>
        <p:txBody>
          <a:bodyPr>
            <a:normAutofit fontScale="92500"/>
          </a:bodyPr>
          <a:lstStyle/>
          <a:p>
            <a:r>
              <a:rPr lang="fr-FR" dirty="0"/>
              <a:t>Pourquoi les moulins tour ont-ils deux portes ?</a:t>
            </a:r>
          </a:p>
          <a:p>
            <a:pPr lvl="1"/>
            <a:r>
              <a:rPr lang="fr-FR" dirty="0">
                <a:solidFill>
                  <a:srgbClr val="0070C0"/>
                </a:solidFill>
              </a:rPr>
              <a:t>Il arrive que les ailes se trouvent devant la porte lorsque le meunier tourne le toit pour mettre les ailes face au vent. C’est pourquoi il est prévu une deuxième porte qui permet, dans tous les cas, de rentrer dans le moulin.</a:t>
            </a:r>
          </a:p>
          <a:p>
            <a:endParaRPr lang="fr-FR" dirty="0"/>
          </a:p>
          <a:p>
            <a:r>
              <a:rPr lang="fr-FR" dirty="0"/>
              <a:t>Pourquoi la farine tombe-t-elle sans faire de bruit ?</a:t>
            </a:r>
          </a:p>
          <a:p>
            <a:pPr lvl="1"/>
            <a:r>
              <a:rPr lang="fr-FR" dirty="0">
                <a:solidFill>
                  <a:srgbClr val="0070C0"/>
                </a:solidFill>
              </a:rPr>
              <a:t>Parce qu’on a enlevé le son  </a:t>
            </a:r>
            <a:r>
              <a:rPr lang="fr-FR" dirty="0">
                <a:solidFill>
                  <a:srgbClr val="0070C0"/>
                </a:solidFill>
                <a:sym typeface="Wingdings" panose="05000000000000000000" pitchFamily="2" charset="2"/>
              </a:rPr>
              <a:t></a:t>
            </a:r>
            <a:br>
              <a:rPr lang="fr-FR" dirty="0">
                <a:solidFill>
                  <a:srgbClr val="0070C0"/>
                </a:solidFill>
                <a:sym typeface="Wingdings" panose="05000000000000000000" pitchFamily="2" charset="2"/>
              </a:rPr>
            </a:br>
            <a:endParaRPr lang="fr-FR" dirty="0">
              <a:solidFill>
                <a:srgbClr val="0070C0"/>
              </a:solidFill>
              <a:sym typeface="Wingdings" panose="05000000000000000000" pitchFamily="2" charset="2"/>
            </a:endParaRPr>
          </a:p>
          <a:p>
            <a:pPr lvl="1"/>
            <a:r>
              <a:rPr lang="fr-FR" dirty="0">
                <a:solidFill>
                  <a:srgbClr val="0070C0"/>
                </a:solidFill>
                <a:sym typeface="Wingdings" panose="05000000000000000000" pitchFamily="2" charset="2"/>
              </a:rPr>
              <a:t>Le « son » est le nom donné à l’enveloppe du grain</a:t>
            </a:r>
            <a:br>
              <a:rPr lang="fr-FR" dirty="0">
                <a:solidFill>
                  <a:srgbClr val="0070C0"/>
                </a:solidFill>
                <a:sym typeface="Wingdings" panose="05000000000000000000" pitchFamily="2" charset="2"/>
              </a:rPr>
            </a:br>
            <a:r>
              <a:rPr lang="fr-FR" dirty="0">
                <a:solidFill>
                  <a:srgbClr val="0070C0"/>
                </a:solidFill>
                <a:sym typeface="Wingdings" panose="05000000000000000000" pitchFamily="2" charset="2"/>
              </a:rPr>
              <a:t>et qui reste dans le tamis. Autrefois on le donnait à manger aux animaux.</a:t>
            </a:r>
          </a:p>
        </p:txBody>
      </p:sp>
      <p:pic>
        <p:nvPicPr>
          <p:cNvPr id="11266" name="Picture 2" descr="Oreillers en sarrasin">
            <a:extLst>
              <a:ext uri="{FF2B5EF4-FFF2-40B4-BE49-F238E27FC236}">
                <a16:creationId xmlns:a16="http://schemas.microsoft.com/office/drawing/2014/main" id="{276D0F0E-045E-4270-8A97-311E709A1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456" y="4421497"/>
            <a:ext cx="3269673" cy="21822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essiner un moulin à vent ( II ) . - Découvertes du Toulois.">
            <a:extLst>
              <a:ext uri="{FF2B5EF4-FFF2-40B4-BE49-F238E27FC236}">
                <a16:creationId xmlns:a16="http://schemas.microsoft.com/office/drawing/2014/main" id="{36B7502E-5D3C-47E0-A278-6BE3893C8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97"/>
          <a:stretch/>
        </p:blipFill>
        <p:spPr bwMode="auto">
          <a:xfrm>
            <a:off x="8631382" y="1551710"/>
            <a:ext cx="2923820" cy="273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59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BF11AC-4575-42B7-9A3D-89A64A398CEB}"/>
              </a:ext>
            </a:extLst>
          </p:cNvPr>
          <p:cNvSpPr>
            <a:spLocks noGrp="1"/>
          </p:cNvSpPr>
          <p:nvPr>
            <p:ph idx="1"/>
          </p:nvPr>
        </p:nvSpPr>
        <p:spPr>
          <a:xfrm>
            <a:off x="671946" y="358485"/>
            <a:ext cx="6504709" cy="5317799"/>
          </a:xfrm>
        </p:spPr>
        <p:txBody>
          <a:bodyPr>
            <a:normAutofit/>
          </a:bodyPr>
          <a:lstStyle/>
          <a:p>
            <a:r>
              <a:rPr lang="fr-FR" sz="2200" dirty="0"/>
              <a:t>En Anjou, chez mes grands-parents, il y avait autrefois de nombreux moulins et particulièrement des moulins à vent.</a:t>
            </a:r>
          </a:p>
          <a:p>
            <a:r>
              <a:rPr lang="fr-FR" sz="2200" dirty="0"/>
              <a:t>Ces moulins servaient surtout à moudre le blé dont la farine était utilisée pour faire le pain.</a:t>
            </a:r>
          </a:p>
          <a:p>
            <a:r>
              <a:rPr lang="fr-FR" sz="2200" dirty="0"/>
              <a:t>Mon grand-père entretient encore un moulin à vent du 17</a:t>
            </a:r>
            <a:r>
              <a:rPr lang="fr-FR" sz="2200" baseline="30000" dirty="0"/>
              <a:t>e</a:t>
            </a:r>
            <a:r>
              <a:rPr lang="fr-FR" sz="2200" dirty="0"/>
              <a:t> siècle qui appartenait à ma famille et qui a entièrement été restauré en 1980,</a:t>
            </a:r>
            <a:br>
              <a:rPr lang="fr-FR" sz="2200" dirty="0"/>
            </a:br>
            <a:r>
              <a:rPr lang="fr-FR" sz="2200" b="1" dirty="0"/>
              <a:t>le Moulin de la Roche.</a:t>
            </a:r>
          </a:p>
        </p:txBody>
      </p:sp>
      <p:pic>
        <p:nvPicPr>
          <p:cNvPr id="4" name="Picture 3" descr="C:\Users\Villaret\AppData\Local\Microsoft\Windows\INetCache\IE\YM61LKJS\France_base_map_18_regions[1].png">
            <a:extLst>
              <a:ext uri="{FF2B5EF4-FFF2-40B4-BE49-F238E27FC236}">
                <a16:creationId xmlns:a16="http://schemas.microsoft.com/office/drawing/2014/main" id="{B7871525-8587-49F0-9045-74C1BC4863A3}"/>
              </a:ext>
            </a:extLst>
          </p:cNvPr>
          <p:cNvPicPr>
            <a:picLocks noChangeAspect="1" noChangeArrowheads="1"/>
          </p:cNvPicPr>
          <p:nvPr/>
        </p:nvPicPr>
        <p:blipFill>
          <a:blip r:embed="rId2" cstate="print"/>
          <a:srcRect l="8790" t="3801" r="8589" b="12580"/>
          <a:stretch>
            <a:fillRect/>
          </a:stretch>
        </p:blipFill>
        <p:spPr bwMode="auto">
          <a:xfrm>
            <a:off x="1981723" y="3429000"/>
            <a:ext cx="3600401" cy="3370589"/>
          </a:xfrm>
          <a:prstGeom prst="rect">
            <a:avLst/>
          </a:prstGeom>
          <a:noFill/>
        </p:spPr>
      </p:pic>
      <p:sp>
        <p:nvSpPr>
          <p:cNvPr id="5" name="ZoneTexte 4">
            <a:extLst>
              <a:ext uri="{FF2B5EF4-FFF2-40B4-BE49-F238E27FC236}">
                <a16:creationId xmlns:a16="http://schemas.microsoft.com/office/drawing/2014/main" id="{3D4FEC1E-2A11-4239-B4C1-FC9E4592E1E0}"/>
              </a:ext>
            </a:extLst>
          </p:cNvPr>
          <p:cNvSpPr txBox="1"/>
          <p:nvPr/>
        </p:nvSpPr>
        <p:spPr>
          <a:xfrm>
            <a:off x="4934052" y="4221089"/>
            <a:ext cx="663964" cy="307777"/>
          </a:xfrm>
          <a:prstGeom prst="rect">
            <a:avLst/>
          </a:prstGeom>
          <a:noFill/>
        </p:spPr>
        <p:txBody>
          <a:bodyPr wrap="none" rtlCol="0">
            <a:spAutoFit/>
          </a:bodyPr>
          <a:lstStyle/>
          <a:p>
            <a:r>
              <a:rPr lang="fr-FR" sz="1400" b="1" dirty="0">
                <a:solidFill>
                  <a:srgbClr val="FF0000"/>
                </a:solidFill>
              </a:rPr>
              <a:t>Alsace</a:t>
            </a:r>
          </a:p>
        </p:txBody>
      </p:sp>
      <p:sp>
        <p:nvSpPr>
          <p:cNvPr id="6" name="ZoneTexte 5">
            <a:extLst>
              <a:ext uri="{FF2B5EF4-FFF2-40B4-BE49-F238E27FC236}">
                <a16:creationId xmlns:a16="http://schemas.microsoft.com/office/drawing/2014/main" id="{6AEBD098-F89B-44E9-91CF-A53B1AD26FCC}"/>
              </a:ext>
            </a:extLst>
          </p:cNvPr>
          <p:cNvSpPr txBox="1"/>
          <p:nvPr/>
        </p:nvSpPr>
        <p:spPr>
          <a:xfrm>
            <a:off x="2845820" y="4725145"/>
            <a:ext cx="648072" cy="307777"/>
          </a:xfrm>
          <a:prstGeom prst="rect">
            <a:avLst/>
          </a:prstGeom>
          <a:noFill/>
        </p:spPr>
        <p:txBody>
          <a:bodyPr wrap="square" rtlCol="0">
            <a:spAutoFit/>
          </a:bodyPr>
          <a:lstStyle/>
          <a:p>
            <a:r>
              <a:rPr lang="fr-FR" sz="1400" b="1" dirty="0">
                <a:solidFill>
                  <a:srgbClr val="FF0000"/>
                </a:solidFill>
              </a:rPr>
              <a:t>Anjou</a:t>
            </a:r>
          </a:p>
        </p:txBody>
      </p:sp>
      <p:cxnSp>
        <p:nvCxnSpPr>
          <p:cNvPr id="7" name="Connecteur en arc 9">
            <a:extLst>
              <a:ext uri="{FF2B5EF4-FFF2-40B4-BE49-F238E27FC236}">
                <a16:creationId xmlns:a16="http://schemas.microsoft.com/office/drawing/2014/main" id="{37053B8E-6919-489C-9A57-607D76DE7B05}"/>
              </a:ext>
            </a:extLst>
          </p:cNvPr>
          <p:cNvCxnSpPr/>
          <p:nvPr/>
        </p:nvCxnSpPr>
        <p:spPr>
          <a:xfrm rot="10800000" flipV="1">
            <a:off x="3277868" y="4509121"/>
            <a:ext cx="1800200" cy="504056"/>
          </a:xfrm>
          <a:prstGeom prst="curved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pic>
        <p:nvPicPr>
          <p:cNvPr id="2050" name="Picture 2" descr="Aucune description de photo disponible.">
            <a:extLst>
              <a:ext uri="{FF2B5EF4-FFF2-40B4-BE49-F238E27FC236}">
                <a16:creationId xmlns:a16="http://schemas.microsoft.com/office/drawing/2014/main" id="{DDC135AD-5B5A-42D8-9477-2F2931BFE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468" y="552450"/>
            <a:ext cx="4314825"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3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BF11AC-4575-42B7-9A3D-89A64A398CEB}"/>
              </a:ext>
            </a:extLst>
          </p:cNvPr>
          <p:cNvSpPr>
            <a:spLocks noGrp="1"/>
          </p:cNvSpPr>
          <p:nvPr>
            <p:ph idx="1"/>
          </p:nvPr>
        </p:nvSpPr>
        <p:spPr>
          <a:xfrm>
            <a:off x="969582" y="390938"/>
            <a:ext cx="10342418" cy="5734286"/>
          </a:xfrm>
        </p:spPr>
        <p:txBody>
          <a:bodyPr>
            <a:normAutofit/>
          </a:bodyPr>
          <a:lstStyle/>
          <a:p>
            <a:r>
              <a:rPr lang="fr-FR" sz="2400" dirty="0"/>
              <a:t>En Anjou, il existait quatre types de moulins à vent :</a:t>
            </a:r>
            <a:endParaRPr lang="fr-FR" sz="2400" b="1" dirty="0"/>
          </a:p>
        </p:txBody>
      </p:sp>
      <p:pic>
        <p:nvPicPr>
          <p:cNvPr id="1027" name="Picture 3">
            <a:extLst>
              <a:ext uri="{FF2B5EF4-FFF2-40B4-BE49-F238E27FC236}">
                <a16:creationId xmlns:a16="http://schemas.microsoft.com/office/drawing/2014/main" id="{DEA6A512-A2D7-4AE0-96C8-9E51F29FB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654" y="860997"/>
            <a:ext cx="2681766"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A8EA4C6C-59AD-475F-9AD1-F5C0163C9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19" y="1473107"/>
            <a:ext cx="2777182" cy="340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Moulin de la Herpinière - Turquant">
            <a:extLst>
              <a:ext uri="{FF2B5EF4-FFF2-40B4-BE49-F238E27FC236}">
                <a16:creationId xmlns:a16="http://schemas.microsoft.com/office/drawing/2014/main" id="{4DE7D71F-8BAB-4ED7-B49A-9FA70556E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5770" y="860997"/>
            <a:ext cx="2966230" cy="39600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9B366C4-F212-4CB1-888B-6DF4410CE2A0}"/>
              </a:ext>
            </a:extLst>
          </p:cNvPr>
          <p:cNvSpPr txBox="1"/>
          <p:nvPr/>
        </p:nvSpPr>
        <p:spPr>
          <a:xfrm>
            <a:off x="89582" y="4880940"/>
            <a:ext cx="3048000" cy="1267458"/>
          </a:xfrm>
          <a:prstGeom prst="rect">
            <a:avLst/>
          </a:prstGeom>
          <a:noFill/>
        </p:spPr>
        <p:txBody>
          <a:bodyPr wrap="square" lIns="0" tIns="0" rIns="0" bIns="0">
            <a:noAutofit/>
          </a:bodyPr>
          <a:lstStyle/>
          <a:p>
            <a:r>
              <a:rPr lang="fr-FR" sz="2000" b="1" dirty="0"/>
              <a:t>Les moulins turquois</a:t>
            </a:r>
          </a:p>
          <a:p>
            <a:r>
              <a:rPr lang="fr-FR" dirty="0"/>
              <a:t>étaient constitués d’une tourelle de bois pivotant sur une tour.</a:t>
            </a:r>
            <a:br>
              <a:rPr lang="fr-FR" dirty="0"/>
            </a:br>
            <a:r>
              <a:rPr lang="fr-FR" dirty="0"/>
              <a:t>Il n’en existe plus aucun.</a:t>
            </a:r>
          </a:p>
        </p:txBody>
      </p:sp>
      <p:sp>
        <p:nvSpPr>
          <p:cNvPr id="15" name="ZoneTexte 14">
            <a:extLst>
              <a:ext uri="{FF2B5EF4-FFF2-40B4-BE49-F238E27FC236}">
                <a16:creationId xmlns:a16="http://schemas.microsoft.com/office/drawing/2014/main" id="{193DB884-3717-4905-873D-B3E78381B5E5}"/>
              </a:ext>
            </a:extLst>
          </p:cNvPr>
          <p:cNvSpPr txBox="1"/>
          <p:nvPr/>
        </p:nvSpPr>
        <p:spPr>
          <a:xfrm>
            <a:off x="6330156" y="4908120"/>
            <a:ext cx="2724263" cy="1267458"/>
          </a:xfrm>
          <a:prstGeom prst="rect">
            <a:avLst/>
          </a:prstGeom>
          <a:noFill/>
        </p:spPr>
        <p:txBody>
          <a:bodyPr wrap="square" lIns="0" tIns="0" rIns="0" bIns="0">
            <a:noAutofit/>
          </a:bodyPr>
          <a:lstStyle/>
          <a:p>
            <a:r>
              <a:rPr lang="fr-FR" sz="2000" b="1" dirty="0"/>
              <a:t>Les moulins chandeliers</a:t>
            </a:r>
            <a:br>
              <a:rPr lang="fr-FR" sz="2000" b="1" dirty="0"/>
            </a:br>
            <a:r>
              <a:rPr lang="fr-FR" sz="2000" dirty="0"/>
              <a:t>L</a:t>
            </a:r>
            <a:r>
              <a:rPr lang="fr-FR" dirty="0"/>
              <a:t>a petite cabine en bois comporte les meules et pivote sur un axe.</a:t>
            </a:r>
          </a:p>
        </p:txBody>
      </p:sp>
      <p:pic>
        <p:nvPicPr>
          <p:cNvPr id="17" name="Picture 5" descr="Moulin à vent de la Lussière, St Georges des 7 Voies - FFAM">
            <a:extLst>
              <a:ext uri="{FF2B5EF4-FFF2-40B4-BE49-F238E27FC236}">
                <a16:creationId xmlns:a16="http://schemas.microsoft.com/office/drawing/2014/main" id="{49118B55-4699-4EF4-95DC-0A0E987C7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9351" y="860997"/>
            <a:ext cx="2788514"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52CF50E5-B8F1-4B31-A021-25B661ACF2B4}"/>
              </a:ext>
            </a:extLst>
          </p:cNvPr>
          <p:cNvSpPr txBox="1"/>
          <p:nvPr/>
        </p:nvSpPr>
        <p:spPr>
          <a:xfrm>
            <a:off x="3274741" y="4908120"/>
            <a:ext cx="2918257" cy="1538883"/>
          </a:xfrm>
          <a:prstGeom prst="rect">
            <a:avLst/>
          </a:prstGeom>
          <a:noFill/>
        </p:spPr>
        <p:txBody>
          <a:bodyPr wrap="square" lIns="0" tIns="0" rIns="0" bIns="0">
            <a:noAutofit/>
          </a:bodyPr>
          <a:lstStyle/>
          <a:p>
            <a:r>
              <a:rPr lang="fr-FR" sz="2000" b="1" dirty="0"/>
              <a:t>Les moulins tour</a:t>
            </a:r>
          </a:p>
          <a:p>
            <a:r>
              <a:rPr lang="fr-FR" dirty="0"/>
              <a:t>constitués d’une tour de maçonnerie les rendant plus robuste et dont seul le toit tourne.</a:t>
            </a:r>
          </a:p>
        </p:txBody>
      </p:sp>
      <p:sp>
        <p:nvSpPr>
          <p:cNvPr id="19" name="ZoneTexte 18">
            <a:extLst>
              <a:ext uri="{FF2B5EF4-FFF2-40B4-BE49-F238E27FC236}">
                <a16:creationId xmlns:a16="http://schemas.microsoft.com/office/drawing/2014/main" id="{93D40140-6A41-49D7-BBE5-B08887D76E2A}"/>
              </a:ext>
            </a:extLst>
          </p:cNvPr>
          <p:cNvSpPr txBox="1"/>
          <p:nvPr/>
        </p:nvSpPr>
        <p:spPr>
          <a:xfrm>
            <a:off x="9144000" y="4904680"/>
            <a:ext cx="3048000" cy="2154436"/>
          </a:xfrm>
          <a:prstGeom prst="rect">
            <a:avLst/>
          </a:prstGeom>
          <a:noFill/>
        </p:spPr>
        <p:txBody>
          <a:bodyPr wrap="square" lIns="0" tIns="0" rIns="0" bIns="0">
            <a:noAutofit/>
          </a:bodyPr>
          <a:lstStyle/>
          <a:p>
            <a:r>
              <a:rPr lang="fr-FR" b="1" dirty="0"/>
              <a:t>Les moulins caviers</a:t>
            </a:r>
            <a:br>
              <a:rPr lang="fr-FR" b="1" dirty="0"/>
            </a:br>
            <a:r>
              <a:rPr lang="fr-FR" dirty="0"/>
              <a:t>typiques de l’Anjou. La cabine en bois pivote sur une maçonnerie en forme de cône et les meules sont situés dans la cave qui se trouve en dessous.</a:t>
            </a:r>
          </a:p>
        </p:txBody>
      </p:sp>
    </p:spTree>
    <p:extLst>
      <p:ext uri="{BB962C8B-B14F-4D97-AF65-F5344CB8AC3E}">
        <p14:creationId xmlns:p14="http://schemas.microsoft.com/office/powerpoint/2010/main" val="7873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BF11AC-4575-42B7-9A3D-89A64A398CEB}"/>
              </a:ext>
            </a:extLst>
          </p:cNvPr>
          <p:cNvSpPr>
            <a:spLocks noGrp="1"/>
          </p:cNvSpPr>
          <p:nvPr>
            <p:ph idx="1"/>
          </p:nvPr>
        </p:nvSpPr>
        <p:spPr>
          <a:xfrm>
            <a:off x="838200" y="365125"/>
            <a:ext cx="6601691" cy="4351338"/>
          </a:xfrm>
        </p:spPr>
        <p:txBody>
          <a:bodyPr>
            <a:normAutofit/>
          </a:bodyPr>
          <a:lstStyle/>
          <a:p>
            <a:r>
              <a:rPr lang="fr-FR" sz="2200" b="1" dirty="0"/>
              <a:t>Le meunier travaille quand il y a du vent.</a:t>
            </a:r>
          </a:p>
          <a:p>
            <a:r>
              <a:rPr lang="fr-FR" sz="2200" b="1" dirty="0"/>
              <a:t>Pour que les ailes du moulin tournent, elles doivent être face au vent.</a:t>
            </a:r>
          </a:p>
          <a:p>
            <a:r>
              <a:rPr lang="fr-FR" sz="2200" dirty="0"/>
              <a:t>Pour effectuer cette manœuvre, </a:t>
            </a:r>
            <a:r>
              <a:rPr lang="fr-FR" sz="2200" b="1" dirty="0"/>
              <a:t>il faut tourner la toiture ou la cabine du moulin </a:t>
            </a:r>
            <a:r>
              <a:rPr lang="fr-FR" sz="2200" dirty="0"/>
              <a:t>en tirant la queue de mise au vent ou l’échelle de la cabine.</a:t>
            </a:r>
          </a:p>
          <a:p>
            <a:r>
              <a:rPr lang="fr-FR" sz="2200" dirty="0"/>
              <a:t>Autrefois, le meunier était aidé d’un animal ou d’un système de cordage. Sur cette photo, nous tirons la queue à la corde avec mes cousins !</a:t>
            </a:r>
            <a:endParaRPr lang="fr-FR" sz="2200" b="1" dirty="0"/>
          </a:p>
        </p:txBody>
      </p:sp>
      <p:pic>
        <p:nvPicPr>
          <p:cNvPr id="3074" name="Picture 2">
            <a:extLst>
              <a:ext uri="{FF2B5EF4-FFF2-40B4-BE49-F238E27FC236}">
                <a16:creationId xmlns:a16="http://schemas.microsoft.com/office/drawing/2014/main" id="{7476C8EF-B756-4DBA-898F-B36C52BD23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77" b="4138"/>
          <a:stretch/>
        </p:blipFill>
        <p:spPr bwMode="auto">
          <a:xfrm>
            <a:off x="8116361" y="0"/>
            <a:ext cx="2640102" cy="361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42C0A274-7F81-4CFF-8CF2-1B8D434BF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03" y="3618000"/>
            <a:ext cx="4860000" cy="3240000"/>
          </a:xfrm>
          <a:prstGeom prst="rect">
            <a:avLst/>
          </a:prstGeom>
        </p:spPr>
      </p:pic>
      <p:pic>
        <p:nvPicPr>
          <p:cNvPr id="7" name="Image 6">
            <a:extLst>
              <a:ext uri="{FF2B5EF4-FFF2-40B4-BE49-F238E27FC236}">
                <a16:creationId xmlns:a16="http://schemas.microsoft.com/office/drawing/2014/main" id="{75921756-4791-4F10-B406-58BFEB4CD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875" y="3618000"/>
            <a:ext cx="4860000" cy="3240000"/>
          </a:xfrm>
          <a:prstGeom prst="rect">
            <a:avLst/>
          </a:prstGeom>
        </p:spPr>
      </p:pic>
      <p:sp>
        <p:nvSpPr>
          <p:cNvPr id="8" name="Flèche : droite 7">
            <a:extLst>
              <a:ext uri="{FF2B5EF4-FFF2-40B4-BE49-F238E27FC236}">
                <a16:creationId xmlns:a16="http://schemas.microsoft.com/office/drawing/2014/main" id="{D74557C0-BD13-4C7E-9AB0-39FE9ED3BE24}"/>
              </a:ext>
            </a:extLst>
          </p:cNvPr>
          <p:cNvSpPr/>
          <p:nvPr/>
        </p:nvSpPr>
        <p:spPr>
          <a:xfrm rot="1534568">
            <a:off x="6202942" y="5548276"/>
            <a:ext cx="1062524" cy="2019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227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D59C135-5CB3-4002-A98C-E9BE479E66F4}"/>
              </a:ext>
            </a:extLst>
          </p:cNvPr>
          <p:cNvSpPr>
            <a:spLocks noGrp="1"/>
          </p:cNvSpPr>
          <p:nvPr>
            <p:ph idx="1"/>
          </p:nvPr>
        </p:nvSpPr>
        <p:spPr>
          <a:xfrm>
            <a:off x="131618" y="200820"/>
            <a:ext cx="7594384" cy="5811838"/>
          </a:xfrm>
        </p:spPr>
        <p:txBody>
          <a:bodyPr>
            <a:normAutofit/>
          </a:bodyPr>
          <a:lstStyle/>
          <a:p>
            <a:r>
              <a:rPr lang="fr-FR" sz="2200" dirty="0"/>
              <a:t>Quand les ailes sont face au vent, </a:t>
            </a:r>
            <a:r>
              <a:rPr lang="fr-FR" sz="2200" b="1" dirty="0"/>
              <a:t>le meunier doit régler la surface des ailes </a:t>
            </a:r>
            <a:r>
              <a:rPr lang="fr-FR" sz="2200" dirty="0"/>
              <a:t>en fonction de la force du vent, comme pour un bateau à voile. </a:t>
            </a:r>
            <a:r>
              <a:rPr lang="fr-FR" sz="2200" b="1" dirty="0"/>
              <a:t>Si les ailes du moulin tournent trop vite, le toit peut s’envoler ! </a:t>
            </a:r>
            <a:r>
              <a:rPr lang="fr-FR" sz="2200" dirty="0"/>
              <a:t>C’est pourquoi  le meunier ne doit pas s’endormir, comme le dit la chanson « </a:t>
            </a:r>
            <a:r>
              <a:rPr lang="fr-FR" sz="2200" i="1" dirty="0"/>
              <a:t>Meunier, tu dors, ton moulin vat trop vite… </a:t>
            </a:r>
            <a:r>
              <a:rPr lang="fr-FR" sz="2200" dirty="0"/>
              <a:t>»</a:t>
            </a:r>
          </a:p>
          <a:p>
            <a:r>
              <a:rPr lang="fr-FR" sz="2200" dirty="0"/>
              <a:t>A l’origine, </a:t>
            </a:r>
            <a:r>
              <a:rPr lang="fr-FR" sz="2200" b="1" dirty="0">
                <a:solidFill>
                  <a:schemeClr val="accent1"/>
                </a:solidFill>
              </a:rPr>
              <a:t>le meunier grimpait sur les ailes pour y ajuster</a:t>
            </a:r>
            <a:br>
              <a:rPr lang="fr-FR" sz="2200" b="1" dirty="0">
                <a:solidFill>
                  <a:schemeClr val="accent1"/>
                </a:solidFill>
              </a:rPr>
            </a:br>
            <a:r>
              <a:rPr lang="fr-FR" sz="2200" b="1" dirty="0">
                <a:solidFill>
                  <a:schemeClr val="accent1"/>
                </a:solidFill>
              </a:rPr>
              <a:t>une toile.</a:t>
            </a:r>
          </a:p>
          <a:p>
            <a:r>
              <a:rPr lang="fr-FR" sz="2200" dirty="0"/>
              <a:t>Plus tard, l’ingénieur Berton inventa un </a:t>
            </a:r>
            <a:r>
              <a:rPr lang="fr-FR" sz="2200" b="1" dirty="0">
                <a:solidFill>
                  <a:schemeClr val="accent2"/>
                </a:solidFill>
              </a:rPr>
              <a:t>système d’ailes à planches</a:t>
            </a:r>
            <a:r>
              <a:rPr lang="fr-FR" sz="2200" b="1" dirty="0"/>
              <a:t> </a:t>
            </a:r>
            <a:r>
              <a:rPr lang="fr-FR" sz="2200" dirty="0"/>
              <a:t>que le meunier pouvait ouvrir et fermer depuis l’intérieur de son moulin.</a:t>
            </a:r>
          </a:p>
        </p:txBody>
      </p:sp>
      <p:pic>
        <p:nvPicPr>
          <p:cNvPr id="4098" name="Picture 2">
            <a:extLst>
              <a:ext uri="{FF2B5EF4-FFF2-40B4-BE49-F238E27FC236}">
                <a16:creationId xmlns:a16="http://schemas.microsoft.com/office/drawing/2014/main" id="{E001059C-DCC4-4D31-82D8-0F16A5A36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5336"/>
            <a:ext cx="3960000" cy="265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FBB8EAFC-B811-4D7D-B750-AC0763C98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000" y="4005335"/>
            <a:ext cx="3960000" cy="266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BB495669-B066-4E00-92B6-7F2DC03C7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000" y="3984347"/>
            <a:ext cx="3960000" cy="267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883DF7C7-EAE1-40B1-9F98-BA11A7682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021" y="0"/>
            <a:ext cx="4322979" cy="3242234"/>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 droite 7">
            <a:extLst>
              <a:ext uri="{FF2B5EF4-FFF2-40B4-BE49-F238E27FC236}">
                <a16:creationId xmlns:a16="http://schemas.microsoft.com/office/drawing/2014/main" id="{B0D71F16-4EA0-49FB-A35D-E2AE03E963E9}"/>
              </a:ext>
            </a:extLst>
          </p:cNvPr>
          <p:cNvSpPr/>
          <p:nvPr/>
        </p:nvSpPr>
        <p:spPr>
          <a:xfrm>
            <a:off x="7361001" y="2161861"/>
            <a:ext cx="540000" cy="33129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 droite 8">
            <a:extLst>
              <a:ext uri="{FF2B5EF4-FFF2-40B4-BE49-F238E27FC236}">
                <a16:creationId xmlns:a16="http://schemas.microsoft.com/office/drawing/2014/main" id="{C34D7047-E5B8-4869-9F33-070F900BADCC}"/>
              </a:ext>
            </a:extLst>
          </p:cNvPr>
          <p:cNvSpPr/>
          <p:nvPr/>
        </p:nvSpPr>
        <p:spPr>
          <a:xfrm rot="5400000">
            <a:off x="1648679" y="3852641"/>
            <a:ext cx="360000" cy="302641"/>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3B77BFB5-07EB-4397-896E-3FDAFBE7F520}"/>
              </a:ext>
            </a:extLst>
          </p:cNvPr>
          <p:cNvSpPr txBox="1"/>
          <p:nvPr/>
        </p:nvSpPr>
        <p:spPr>
          <a:xfrm>
            <a:off x="8237849" y="3242234"/>
            <a:ext cx="3661049" cy="369332"/>
          </a:xfrm>
          <a:prstGeom prst="rect">
            <a:avLst/>
          </a:prstGeom>
          <a:noFill/>
        </p:spPr>
        <p:txBody>
          <a:bodyPr wrap="square">
            <a:spAutoFit/>
          </a:bodyPr>
          <a:lstStyle/>
          <a:p>
            <a:r>
              <a:rPr lang="fr-FR" sz="1800" i="1" dirty="0"/>
              <a:t>Moulin cavier avec ses ailes en toile.</a:t>
            </a:r>
            <a:r>
              <a:rPr lang="fr-FR" sz="1800" b="1" dirty="0"/>
              <a:t> </a:t>
            </a:r>
            <a:endParaRPr lang="fr-FR" dirty="0"/>
          </a:p>
        </p:txBody>
      </p:sp>
      <p:sp>
        <p:nvSpPr>
          <p:cNvPr id="12" name="ZoneTexte 11">
            <a:extLst>
              <a:ext uri="{FF2B5EF4-FFF2-40B4-BE49-F238E27FC236}">
                <a16:creationId xmlns:a16="http://schemas.microsoft.com/office/drawing/2014/main" id="{3728406D-3112-4905-B860-6BAFD7774854}"/>
              </a:ext>
            </a:extLst>
          </p:cNvPr>
          <p:cNvSpPr txBox="1"/>
          <p:nvPr/>
        </p:nvSpPr>
        <p:spPr>
          <a:xfrm>
            <a:off x="3909021" y="3634279"/>
            <a:ext cx="4322979" cy="369332"/>
          </a:xfrm>
          <a:prstGeom prst="rect">
            <a:avLst/>
          </a:prstGeom>
          <a:noFill/>
        </p:spPr>
        <p:txBody>
          <a:bodyPr wrap="square">
            <a:spAutoFit/>
          </a:bodyPr>
          <a:lstStyle/>
          <a:p>
            <a:r>
              <a:rPr lang="fr-FR" i="1" dirty="0"/>
              <a:t>Etapes de l’ouverture des ailes à planches.</a:t>
            </a:r>
            <a:endParaRPr lang="fr-FR" dirty="0"/>
          </a:p>
        </p:txBody>
      </p:sp>
    </p:spTree>
    <p:extLst>
      <p:ext uri="{BB962C8B-B14F-4D97-AF65-F5344CB8AC3E}">
        <p14:creationId xmlns:p14="http://schemas.microsoft.com/office/powerpoint/2010/main" val="118791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7FC42B5-533E-45F5-9094-C7884B1FC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86"/>
            <a:ext cx="5306291" cy="68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33">
            <a:extLst>
              <a:ext uri="{FF2B5EF4-FFF2-40B4-BE49-F238E27FC236}">
                <a16:creationId xmlns:a16="http://schemas.microsoft.com/office/drawing/2014/main" id="{F7E6F6D1-44D0-4490-95A6-1A4D808B3768}"/>
              </a:ext>
            </a:extLst>
          </p:cNvPr>
          <p:cNvPicPr>
            <a:picLocks noChangeAspect="1"/>
          </p:cNvPicPr>
          <p:nvPr/>
        </p:nvPicPr>
        <p:blipFill>
          <a:blip r:embed="rId3"/>
          <a:stretch>
            <a:fillRect/>
          </a:stretch>
        </p:blipFill>
        <p:spPr>
          <a:xfrm>
            <a:off x="4667954" y="664368"/>
            <a:ext cx="5499069" cy="4340728"/>
          </a:xfrm>
          <a:prstGeom prst="rect">
            <a:avLst/>
          </a:prstGeom>
        </p:spPr>
      </p:pic>
      <p:sp>
        <p:nvSpPr>
          <p:cNvPr id="10" name="ZoneTexte 9">
            <a:extLst>
              <a:ext uri="{FF2B5EF4-FFF2-40B4-BE49-F238E27FC236}">
                <a16:creationId xmlns:a16="http://schemas.microsoft.com/office/drawing/2014/main" id="{F58663F4-015D-40BB-9616-15E82E277DE9}"/>
              </a:ext>
            </a:extLst>
          </p:cNvPr>
          <p:cNvSpPr txBox="1"/>
          <p:nvPr/>
        </p:nvSpPr>
        <p:spPr>
          <a:xfrm>
            <a:off x="1913783" y="495463"/>
            <a:ext cx="3014024" cy="769441"/>
          </a:xfrm>
          <a:prstGeom prst="rect">
            <a:avLst/>
          </a:prstGeom>
          <a:noFill/>
        </p:spPr>
        <p:txBody>
          <a:bodyPr wrap="square">
            <a:spAutoFit/>
          </a:bodyPr>
          <a:lstStyle/>
          <a:p>
            <a:r>
              <a:rPr lang="fr-FR" sz="2200" dirty="0">
                <a:solidFill>
                  <a:srgbClr val="FF0000"/>
                </a:solidFill>
              </a:rPr>
              <a:t>1. En tournant, les </a:t>
            </a:r>
            <a:r>
              <a:rPr lang="fr-FR" sz="2200" b="1" dirty="0">
                <a:solidFill>
                  <a:srgbClr val="FF0000"/>
                </a:solidFill>
              </a:rPr>
              <a:t>ailes</a:t>
            </a:r>
            <a:r>
              <a:rPr lang="fr-FR" sz="2200" dirty="0">
                <a:solidFill>
                  <a:srgbClr val="FF0000"/>
                </a:solidFill>
              </a:rPr>
              <a:t> font tourner </a:t>
            </a:r>
            <a:r>
              <a:rPr lang="fr-FR" sz="2200" b="1" dirty="0">
                <a:solidFill>
                  <a:srgbClr val="FF0000"/>
                </a:solidFill>
              </a:rPr>
              <a:t>l’arbre</a:t>
            </a:r>
            <a:r>
              <a:rPr lang="fr-FR" sz="2200" dirty="0">
                <a:solidFill>
                  <a:srgbClr val="FF0000"/>
                </a:solidFill>
              </a:rPr>
              <a:t>.</a:t>
            </a:r>
          </a:p>
        </p:txBody>
      </p:sp>
      <p:cxnSp>
        <p:nvCxnSpPr>
          <p:cNvPr id="11" name="Connecteur droit avec flèche 10">
            <a:extLst>
              <a:ext uri="{FF2B5EF4-FFF2-40B4-BE49-F238E27FC236}">
                <a16:creationId xmlns:a16="http://schemas.microsoft.com/office/drawing/2014/main" id="{C4C8E4BB-8FB8-4279-AB94-01B723BCA633}"/>
              </a:ext>
            </a:extLst>
          </p:cNvPr>
          <p:cNvCxnSpPr>
            <a:cxnSpLocks/>
          </p:cNvCxnSpPr>
          <p:nvPr/>
        </p:nvCxnSpPr>
        <p:spPr>
          <a:xfrm flipH="1">
            <a:off x="910855" y="1264904"/>
            <a:ext cx="1367888" cy="1739553"/>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47126D4-160A-46C7-B6E8-3907BB75D0DB}"/>
              </a:ext>
            </a:extLst>
          </p:cNvPr>
          <p:cNvSpPr txBox="1"/>
          <p:nvPr/>
        </p:nvSpPr>
        <p:spPr>
          <a:xfrm>
            <a:off x="9623210" y="2874018"/>
            <a:ext cx="2436608" cy="1107996"/>
          </a:xfrm>
          <a:prstGeom prst="rect">
            <a:avLst/>
          </a:prstGeom>
          <a:noFill/>
        </p:spPr>
        <p:txBody>
          <a:bodyPr wrap="square">
            <a:spAutoFit/>
          </a:bodyPr>
          <a:lstStyle/>
          <a:p>
            <a:r>
              <a:rPr lang="fr-FR" sz="2200" dirty="0">
                <a:solidFill>
                  <a:schemeClr val="accent1"/>
                </a:solidFill>
              </a:rPr>
              <a:t>2. Fixé sur l’arbre, le </a:t>
            </a:r>
            <a:r>
              <a:rPr lang="fr-FR" sz="2200" b="1" dirty="0">
                <a:solidFill>
                  <a:schemeClr val="accent1"/>
                </a:solidFill>
              </a:rPr>
              <a:t>grand rouet </a:t>
            </a:r>
            <a:r>
              <a:rPr lang="fr-FR" sz="2200" dirty="0">
                <a:solidFill>
                  <a:schemeClr val="accent1"/>
                </a:solidFill>
              </a:rPr>
              <a:t>fait tourner </a:t>
            </a:r>
            <a:r>
              <a:rPr lang="fr-FR" sz="2200" b="1" dirty="0">
                <a:solidFill>
                  <a:schemeClr val="accent1"/>
                </a:solidFill>
              </a:rPr>
              <a:t>la lanterne</a:t>
            </a:r>
          </a:p>
        </p:txBody>
      </p:sp>
      <p:cxnSp>
        <p:nvCxnSpPr>
          <p:cNvPr id="21" name="Connecteur droit avec flèche 20">
            <a:extLst>
              <a:ext uri="{FF2B5EF4-FFF2-40B4-BE49-F238E27FC236}">
                <a16:creationId xmlns:a16="http://schemas.microsoft.com/office/drawing/2014/main" id="{E19CE4BD-3647-478B-9D4D-3074EE8032D7}"/>
              </a:ext>
            </a:extLst>
          </p:cNvPr>
          <p:cNvCxnSpPr>
            <a:cxnSpLocks/>
          </p:cNvCxnSpPr>
          <p:nvPr/>
        </p:nvCxnSpPr>
        <p:spPr>
          <a:xfrm>
            <a:off x="4315006" y="1188779"/>
            <a:ext cx="717908" cy="378764"/>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9754B91E-9D58-46AC-9030-145ED34C5A38}"/>
              </a:ext>
            </a:extLst>
          </p:cNvPr>
          <p:cNvCxnSpPr>
            <a:cxnSpLocks/>
          </p:cNvCxnSpPr>
          <p:nvPr/>
        </p:nvCxnSpPr>
        <p:spPr>
          <a:xfrm flipH="1">
            <a:off x="7199086" y="3115980"/>
            <a:ext cx="2336800" cy="0"/>
          </a:xfrm>
          <a:prstGeom prst="straightConnector1">
            <a:avLst/>
          </a:prstGeom>
          <a:ln>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D9C5FE12-643A-440C-8D11-F59391221664}"/>
              </a:ext>
            </a:extLst>
          </p:cNvPr>
          <p:cNvSpPr txBox="1"/>
          <p:nvPr/>
        </p:nvSpPr>
        <p:spPr>
          <a:xfrm>
            <a:off x="8060462" y="4298055"/>
            <a:ext cx="3999356" cy="2462213"/>
          </a:xfrm>
          <a:prstGeom prst="rect">
            <a:avLst/>
          </a:prstGeom>
          <a:noFill/>
        </p:spPr>
        <p:txBody>
          <a:bodyPr wrap="square">
            <a:spAutoFit/>
          </a:bodyPr>
          <a:lstStyle/>
          <a:p>
            <a:r>
              <a:rPr lang="fr-FR" sz="2200" dirty="0">
                <a:solidFill>
                  <a:schemeClr val="accent6">
                    <a:lumMod val="75000"/>
                  </a:schemeClr>
                </a:solidFill>
              </a:rPr>
              <a:t>3. Fixé sur la lanterne, </a:t>
            </a:r>
            <a:r>
              <a:rPr lang="fr-FR" sz="2200" b="1" dirty="0">
                <a:solidFill>
                  <a:schemeClr val="accent6">
                    <a:lumMod val="75000"/>
                  </a:schemeClr>
                </a:solidFill>
              </a:rPr>
              <a:t>le gros fer </a:t>
            </a:r>
            <a:r>
              <a:rPr lang="fr-FR" sz="2200" dirty="0">
                <a:solidFill>
                  <a:schemeClr val="accent6">
                    <a:lumMod val="75000"/>
                  </a:schemeClr>
                </a:solidFill>
              </a:rPr>
              <a:t>fait tourner la </a:t>
            </a:r>
            <a:r>
              <a:rPr lang="fr-FR" sz="2200" b="1" dirty="0">
                <a:solidFill>
                  <a:schemeClr val="accent6">
                    <a:lumMod val="75000"/>
                  </a:schemeClr>
                </a:solidFill>
              </a:rPr>
              <a:t>meule du dessus, appelée meule courante.</a:t>
            </a:r>
          </a:p>
          <a:p>
            <a:endParaRPr lang="fr-FR" sz="2200" dirty="0">
              <a:solidFill>
                <a:schemeClr val="accent6">
                  <a:lumMod val="75000"/>
                </a:schemeClr>
              </a:solidFill>
            </a:endParaRPr>
          </a:p>
          <a:p>
            <a:r>
              <a:rPr lang="fr-FR" sz="2200" dirty="0">
                <a:solidFill>
                  <a:schemeClr val="accent2"/>
                </a:solidFill>
              </a:rPr>
              <a:t>La meule du dessous est immobile, on l'appelle la meule dormante</a:t>
            </a:r>
            <a:r>
              <a:rPr lang="fr-FR" sz="2200" b="1" dirty="0">
                <a:solidFill>
                  <a:schemeClr val="accent2"/>
                </a:solidFill>
              </a:rPr>
              <a:t>.</a:t>
            </a:r>
          </a:p>
        </p:txBody>
      </p:sp>
      <p:cxnSp>
        <p:nvCxnSpPr>
          <p:cNvPr id="33" name="Connecteur droit avec flèche 32">
            <a:extLst>
              <a:ext uri="{FF2B5EF4-FFF2-40B4-BE49-F238E27FC236}">
                <a16:creationId xmlns:a16="http://schemas.microsoft.com/office/drawing/2014/main" id="{2025084D-1648-4ECA-98CF-2C10972EE0E4}"/>
              </a:ext>
            </a:extLst>
          </p:cNvPr>
          <p:cNvCxnSpPr>
            <a:cxnSpLocks/>
          </p:cNvCxnSpPr>
          <p:nvPr/>
        </p:nvCxnSpPr>
        <p:spPr>
          <a:xfrm flipH="1" flipV="1">
            <a:off x="6885711" y="3991429"/>
            <a:ext cx="1174751" cy="435429"/>
          </a:xfrm>
          <a:prstGeom prst="straightConnector1">
            <a:avLst/>
          </a:prstGeom>
          <a:ln>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BB58D66A-8FC5-4FD7-8530-1A7E7E240EEC}"/>
              </a:ext>
            </a:extLst>
          </p:cNvPr>
          <p:cNvCxnSpPr>
            <a:cxnSpLocks/>
          </p:cNvCxnSpPr>
          <p:nvPr/>
        </p:nvCxnSpPr>
        <p:spPr>
          <a:xfrm flipH="1" flipV="1">
            <a:off x="7149282" y="4885709"/>
            <a:ext cx="911180" cy="828124"/>
          </a:xfrm>
          <a:prstGeom prst="straightConnector1">
            <a:avLst/>
          </a:prstGeom>
          <a:ln>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74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ECB5DA0-F01F-4B61-A4C2-4B04A46E39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6724" y="1201057"/>
            <a:ext cx="6683830" cy="4455886"/>
          </a:xfrm>
        </p:spPr>
      </p:pic>
      <p:cxnSp>
        <p:nvCxnSpPr>
          <p:cNvPr id="6" name="Connecteur droit avec flèche 5">
            <a:extLst>
              <a:ext uri="{FF2B5EF4-FFF2-40B4-BE49-F238E27FC236}">
                <a16:creationId xmlns:a16="http://schemas.microsoft.com/office/drawing/2014/main" id="{36AA0AED-753E-465E-A282-F5492126A7A7}"/>
              </a:ext>
            </a:extLst>
          </p:cNvPr>
          <p:cNvCxnSpPr>
            <a:cxnSpLocks/>
          </p:cNvCxnSpPr>
          <p:nvPr/>
        </p:nvCxnSpPr>
        <p:spPr>
          <a:xfrm flipH="1">
            <a:off x="5166639" y="959941"/>
            <a:ext cx="899886" cy="306658"/>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6DA6723-5415-4ABB-8A48-F0631F6C8872}"/>
              </a:ext>
            </a:extLst>
          </p:cNvPr>
          <p:cNvSpPr txBox="1"/>
          <p:nvPr/>
        </p:nvSpPr>
        <p:spPr>
          <a:xfrm>
            <a:off x="5805268" y="549064"/>
            <a:ext cx="1190173" cy="430887"/>
          </a:xfrm>
          <a:prstGeom prst="rect">
            <a:avLst/>
          </a:prstGeom>
          <a:noFill/>
        </p:spPr>
        <p:txBody>
          <a:bodyPr wrap="square">
            <a:spAutoFit/>
          </a:bodyPr>
          <a:lstStyle/>
          <a:p>
            <a:r>
              <a:rPr lang="fr-FR" sz="2200" b="1" dirty="0"/>
              <a:t>L’arbre</a:t>
            </a:r>
            <a:endParaRPr lang="fr-FR" sz="2200" dirty="0"/>
          </a:p>
        </p:txBody>
      </p:sp>
      <p:sp>
        <p:nvSpPr>
          <p:cNvPr id="11" name="ZoneTexte 10">
            <a:extLst>
              <a:ext uri="{FF2B5EF4-FFF2-40B4-BE49-F238E27FC236}">
                <a16:creationId xmlns:a16="http://schemas.microsoft.com/office/drawing/2014/main" id="{E8C43E3E-1D55-4BA8-A7D6-B43BF6ACDE57}"/>
              </a:ext>
            </a:extLst>
          </p:cNvPr>
          <p:cNvSpPr txBox="1"/>
          <p:nvPr/>
        </p:nvSpPr>
        <p:spPr>
          <a:xfrm>
            <a:off x="0" y="2659558"/>
            <a:ext cx="1334417" cy="769441"/>
          </a:xfrm>
          <a:prstGeom prst="rect">
            <a:avLst/>
          </a:prstGeom>
          <a:noFill/>
        </p:spPr>
        <p:txBody>
          <a:bodyPr wrap="square">
            <a:spAutoFit/>
          </a:bodyPr>
          <a:lstStyle/>
          <a:p>
            <a:r>
              <a:rPr lang="fr-FR" sz="2200" dirty="0"/>
              <a:t>Le </a:t>
            </a:r>
            <a:r>
              <a:rPr lang="fr-FR" sz="2200" b="1" dirty="0"/>
              <a:t>grand rouet</a:t>
            </a:r>
          </a:p>
        </p:txBody>
      </p:sp>
      <p:cxnSp>
        <p:nvCxnSpPr>
          <p:cNvPr id="12" name="Connecteur droit avec flèche 11">
            <a:extLst>
              <a:ext uri="{FF2B5EF4-FFF2-40B4-BE49-F238E27FC236}">
                <a16:creationId xmlns:a16="http://schemas.microsoft.com/office/drawing/2014/main" id="{6B279EE4-F3D2-4C63-91CC-40A4ABBA9CF7}"/>
              </a:ext>
            </a:extLst>
          </p:cNvPr>
          <p:cNvCxnSpPr>
            <a:cxnSpLocks/>
          </p:cNvCxnSpPr>
          <p:nvPr/>
        </p:nvCxnSpPr>
        <p:spPr>
          <a:xfrm>
            <a:off x="972009" y="3207657"/>
            <a:ext cx="609602" cy="620193"/>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E7695985-A3F2-470D-A81E-68ABEEF599AC}"/>
              </a:ext>
            </a:extLst>
          </p:cNvPr>
          <p:cNvSpPr txBox="1"/>
          <p:nvPr/>
        </p:nvSpPr>
        <p:spPr>
          <a:xfrm>
            <a:off x="5819783" y="4871656"/>
            <a:ext cx="1567541" cy="430887"/>
          </a:xfrm>
          <a:prstGeom prst="rect">
            <a:avLst/>
          </a:prstGeom>
          <a:noFill/>
        </p:spPr>
        <p:txBody>
          <a:bodyPr wrap="square">
            <a:spAutoFit/>
          </a:bodyPr>
          <a:lstStyle/>
          <a:p>
            <a:r>
              <a:rPr kumimoji="0" lang="fr-FR" sz="2200" b="1" i="0" u="none" strike="noStrike" kern="1200" cap="none" spc="0" normalizeH="0" baseline="0" noProof="0" dirty="0">
                <a:ln>
                  <a:noFill/>
                </a:ln>
                <a:effectLst/>
                <a:uLnTx/>
                <a:uFillTx/>
                <a:latin typeface="Calibri" panose="020F0502020204030204"/>
                <a:ea typeface="+mn-ea"/>
                <a:cs typeface="+mn-cs"/>
              </a:rPr>
              <a:t>La lanterne</a:t>
            </a:r>
            <a:endParaRPr lang="fr-FR" dirty="0"/>
          </a:p>
        </p:txBody>
      </p:sp>
      <p:cxnSp>
        <p:nvCxnSpPr>
          <p:cNvPr id="19" name="Connecteur droit avec flèche 18">
            <a:extLst>
              <a:ext uri="{FF2B5EF4-FFF2-40B4-BE49-F238E27FC236}">
                <a16:creationId xmlns:a16="http://schemas.microsoft.com/office/drawing/2014/main" id="{3598E780-44EE-45BC-8D2A-E38C243DCB01}"/>
              </a:ext>
            </a:extLst>
          </p:cNvPr>
          <p:cNvCxnSpPr>
            <a:cxnSpLocks/>
            <a:stCxn id="18" idx="1"/>
          </p:cNvCxnSpPr>
          <p:nvPr/>
        </p:nvCxnSpPr>
        <p:spPr>
          <a:xfrm flipH="1" flipV="1">
            <a:off x="5079553" y="5086592"/>
            <a:ext cx="740230" cy="508"/>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F73B7635-375D-49C6-B1EE-C52360EBF6F8}"/>
              </a:ext>
            </a:extLst>
          </p:cNvPr>
          <p:cNvCxnSpPr>
            <a:cxnSpLocks/>
            <a:stCxn id="22" idx="1"/>
          </p:cNvCxnSpPr>
          <p:nvPr/>
        </p:nvCxnSpPr>
        <p:spPr>
          <a:xfrm flipH="1">
            <a:off x="4876358" y="5954495"/>
            <a:ext cx="928910" cy="508218"/>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728D1D6-F627-473C-A0F5-E08C21AF3F82}"/>
              </a:ext>
            </a:extLst>
          </p:cNvPr>
          <p:cNvSpPr txBox="1"/>
          <p:nvPr/>
        </p:nvSpPr>
        <p:spPr>
          <a:xfrm>
            <a:off x="5805268" y="5739051"/>
            <a:ext cx="1567540" cy="430887"/>
          </a:xfrm>
          <a:prstGeom prst="rect">
            <a:avLst/>
          </a:prstGeom>
          <a:noFill/>
        </p:spPr>
        <p:txBody>
          <a:bodyPr wrap="square">
            <a:spAutoFit/>
          </a:bodyPr>
          <a:lstStyle/>
          <a:p>
            <a:r>
              <a:rPr kumimoji="0" lang="fr-FR" sz="2200" b="1" i="0" u="none" strike="noStrike" kern="1200" cap="none" spc="0" normalizeH="0" baseline="0" noProof="0" dirty="0">
                <a:ln>
                  <a:noFill/>
                </a:ln>
                <a:effectLst/>
                <a:uLnTx/>
                <a:uFillTx/>
                <a:latin typeface="Calibri" panose="020F0502020204030204"/>
                <a:ea typeface="+mn-ea"/>
                <a:cs typeface="+mn-cs"/>
              </a:rPr>
              <a:t>Le gros fer</a:t>
            </a:r>
            <a:endParaRPr lang="fr-FR" dirty="0"/>
          </a:p>
        </p:txBody>
      </p:sp>
      <p:pic>
        <p:nvPicPr>
          <p:cNvPr id="7170" name="Picture 2">
            <a:extLst>
              <a:ext uri="{FF2B5EF4-FFF2-40B4-BE49-F238E27FC236}">
                <a16:creationId xmlns:a16="http://schemas.microsoft.com/office/drawing/2014/main" id="{9E8EACEC-7C3F-4ADC-A72A-EE3A129C6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222" y="779442"/>
            <a:ext cx="3616778" cy="52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A59DEF1B-21AD-4ECC-86D2-CB635266B73B}"/>
              </a:ext>
            </a:extLst>
          </p:cNvPr>
          <p:cNvSpPr txBox="1"/>
          <p:nvPr/>
        </p:nvSpPr>
        <p:spPr>
          <a:xfrm>
            <a:off x="7242180" y="1761107"/>
            <a:ext cx="1359350" cy="1446550"/>
          </a:xfrm>
          <a:prstGeom prst="rect">
            <a:avLst/>
          </a:prstGeom>
          <a:noFill/>
        </p:spPr>
        <p:txBody>
          <a:bodyPr wrap="square">
            <a:spAutoFit/>
          </a:bodyPr>
          <a:lstStyle/>
          <a:p>
            <a:r>
              <a:rPr lang="fr-FR" sz="2200" b="1" dirty="0"/>
              <a:t>La meule courante </a:t>
            </a:r>
            <a:r>
              <a:rPr lang="fr-FR" sz="2200" dirty="0"/>
              <a:t>qui a été redressée</a:t>
            </a:r>
          </a:p>
        </p:txBody>
      </p:sp>
      <p:cxnSp>
        <p:nvCxnSpPr>
          <p:cNvPr id="27" name="Connecteur droit avec flèche 26">
            <a:extLst>
              <a:ext uri="{FF2B5EF4-FFF2-40B4-BE49-F238E27FC236}">
                <a16:creationId xmlns:a16="http://schemas.microsoft.com/office/drawing/2014/main" id="{0BE9957E-7003-4D8F-AD60-5C4DF5E28E25}"/>
              </a:ext>
            </a:extLst>
          </p:cNvPr>
          <p:cNvCxnSpPr>
            <a:cxnSpLocks/>
          </p:cNvCxnSpPr>
          <p:nvPr/>
        </p:nvCxnSpPr>
        <p:spPr>
          <a:xfrm>
            <a:off x="8423958" y="2331053"/>
            <a:ext cx="1213528" cy="71322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402987CC-C9B7-4E65-9004-A6E6A67E7A08}"/>
              </a:ext>
            </a:extLst>
          </p:cNvPr>
          <p:cNvSpPr txBox="1"/>
          <p:nvPr/>
        </p:nvSpPr>
        <p:spPr>
          <a:xfrm>
            <a:off x="7216550" y="3672115"/>
            <a:ext cx="1567541" cy="769441"/>
          </a:xfrm>
          <a:prstGeom prst="rect">
            <a:avLst/>
          </a:prstGeom>
          <a:noFill/>
        </p:spPr>
        <p:txBody>
          <a:bodyPr wrap="square">
            <a:spAutoFit/>
          </a:bodyPr>
          <a:lstStyle/>
          <a:p>
            <a:r>
              <a:rPr lang="fr-FR" sz="2200" b="1" dirty="0"/>
              <a:t>La meule dormante</a:t>
            </a:r>
            <a:endParaRPr lang="fr-FR" sz="2200" dirty="0"/>
          </a:p>
        </p:txBody>
      </p:sp>
      <p:cxnSp>
        <p:nvCxnSpPr>
          <p:cNvPr id="30" name="Connecteur droit avec flèche 29">
            <a:extLst>
              <a:ext uri="{FF2B5EF4-FFF2-40B4-BE49-F238E27FC236}">
                <a16:creationId xmlns:a16="http://schemas.microsoft.com/office/drawing/2014/main" id="{5962D115-69C0-49EA-A229-22DF7D894F88}"/>
              </a:ext>
            </a:extLst>
          </p:cNvPr>
          <p:cNvCxnSpPr>
            <a:cxnSpLocks/>
          </p:cNvCxnSpPr>
          <p:nvPr/>
        </p:nvCxnSpPr>
        <p:spPr>
          <a:xfrm>
            <a:off x="8479292" y="4352434"/>
            <a:ext cx="1213528" cy="71322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737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a:extLst>
              <a:ext uri="{FF2B5EF4-FFF2-40B4-BE49-F238E27FC236}">
                <a16:creationId xmlns:a16="http://schemas.microsoft.com/office/drawing/2014/main" id="{42D3F177-59A6-43F4-96CE-567EA07A0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692" y="179386"/>
            <a:ext cx="6054573" cy="403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4A0DFB45-329F-47E6-BEE8-37EEA0A1C4EC}"/>
              </a:ext>
            </a:extLst>
          </p:cNvPr>
          <p:cNvSpPr txBox="1"/>
          <p:nvPr/>
        </p:nvSpPr>
        <p:spPr>
          <a:xfrm>
            <a:off x="362857" y="179386"/>
            <a:ext cx="5152571" cy="5201424"/>
          </a:xfrm>
          <a:prstGeom prst="rect">
            <a:avLst/>
          </a:prstGeom>
          <a:noFill/>
        </p:spPr>
        <p:txBody>
          <a:bodyPr wrap="square">
            <a:spAutoFit/>
          </a:bodyPr>
          <a:lstStyle/>
          <a:p>
            <a:r>
              <a:rPr lang="fr-FR" sz="2400" b="1" dirty="0"/>
              <a:t>Pour faire de la farine :</a:t>
            </a:r>
          </a:p>
          <a:p>
            <a:endParaRPr lang="fr-FR" sz="2200" dirty="0"/>
          </a:p>
          <a:p>
            <a:r>
              <a:rPr lang="fr-FR" sz="2200" dirty="0"/>
              <a:t>1. </a:t>
            </a:r>
            <a:r>
              <a:rPr lang="fr-FR" sz="2200" b="1" dirty="0"/>
              <a:t>Le grain de blé est déversé dans une caisse en bois, la trémie</a:t>
            </a:r>
            <a:r>
              <a:rPr lang="fr-FR" sz="2200" dirty="0"/>
              <a:t>.</a:t>
            </a:r>
          </a:p>
          <a:p>
            <a:endParaRPr lang="fr-FR" sz="2200" dirty="0"/>
          </a:p>
          <a:p>
            <a:r>
              <a:rPr lang="fr-FR" sz="2200" dirty="0"/>
              <a:t>2. </a:t>
            </a:r>
            <a:r>
              <a:rPr lang="fr-FR" sz="2200" b="1" dirty="0"/>
              <a:t>Le grain s’écoule par un petit toboggan en bois, l’auget</a:t>
            </a:r>
            <a:r>
              <a:rPr lang="fr-FR" sz="2200" dirty="0"/>
              <a:t>, qui est secoué par une pièce triangulaire, le babillard.</a:t>
            </a:r>
          </a:p>
          <a:p>
            <a:endParaRPr lang="fr-FR" sz="2200" dirty="0"/>
          </a:p>
          <a:p>
            <a:r>
              <a:rPr lang="fr-FR" sz="2200" dirty="0"/>
              <a:t>3. </a:t>
            </a:r>
            <a:r>
              <a:rPr lang="fr-FR" sz="2200" b="1" dirty="0"/>
              <a:t>Le grain tombe dans un trou au milieu de la meule courante </a:t>
            </a:r>
            <a:r>
              <a:rPr lang="fr-FR" sz="2200" dirty="0"/>
              <a:t>qui s’appelle l’œillard.</a:t>
            </a:r>
          </a:p>
          <a:p>
            <a:endParaRPr lang="fr-FR" sz="2200" dirty="0"/>
          </a:p>
          <a:p>
            <a:endParaRPr lang="fr-FR" sz="2200" dirty="0"/>
          </a:p>
          <a:p>
            <a:r>
              <a:rPr lang="fr-FR" sz="2200" dirty="0"/>
              <a:t>4. En tournant, </a:t>
            </a:r>
            <a:r>
              <a:rPr lang="fr-FR" sz="2200" b="1" dirty="0"/>
              <a:t>la meule courante écrase les grains</a:t>
            </a:r>
            <a:r>
              <a:rPr lang="fr-FR" sz="2200" dirty="0"/>
              <a:t> </a:t>
            </a:r>
            <a:r>
              <a:rPr lang="fr-FR" sz="2200" b="1" dirty="0"/>
              <a:t>contre la meule dormante</a:t>
            </a:r>
            <a:r>
              <a:rPr lang="fr-FR" sz="2200" dirty="0"/>
              <a:t>.</a:t>
            </a:r>
          </a:p>
        </p:txBody>
      </p:sp>
      <p:cxnSp>
        <p:nvCxnSpPr>
          <p:cNvPr id="10" name="Connecteur droit avec flèche 9">
            <a:extLst>
              <a:ext uri="{FF2B5EF4-FFF2-40B4-BE49-F238E27FC236}">
                <a16:creationId xmlns:a16="http://schemas.microsoft.com/office/drawing/2014/main" id="{6C5CB9FF-889C-400F-825B-04AB94F38445}"/>
              </a:ext>
            </a:extLst>
          </p:cNvPr>
          <p:cNvCxnSpPr>
            <a:cxnSpLocks/>
          </p:cNvCxnSpPr>
          <p:nvPr/>
        </p:nvCxnSpPr>
        <p:spPr>
          <a:xfrm>
            <a:off x="5123765" y="1106941"/>
            <a:ext cx="2510749" cy="46060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FED2897-A5AC-4471-AFA6-3C82B4CFB611}"/>
              </a:ext>
            </a:extLst>
          </p:cNvPr>
          <p:cNvCxnSpPr>
            <a:cxnSpLocks/>
          </p:cNvCxnSpPr>
          <p:nvPr/>
        </p:nvCxnSpPr>
        <p:spPr>
          <a:xfrm>
            <a:off x="5355771" y="2348357"/>
            <a:ext cx="3875315" cy="71085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22D27958-F4DF-46CC-BC9A-BEAD9D304099}"/>
              </a:ext>
            </a:extLst>
          </p:cNvPr>
          <p:cNvCxnSpPr>
            <a:cxnSpLocks/>
          </p:cNvCxnSpPr>
          <p:nvPr/>
        </p:nvCxnSpPr>
        <p:spPr>
          <a:xfrm>
            <a:off x="5515428" y="3803455"/>
            <a:ext cx="3976915" cy="19827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49" name="Picture 5" descr="Le rhabillage des meules">
            <a:extLst>
              <a:ext uri="{FF2B5EF4-FFF2-40B4-BE49-F238E27FC236}">
                <a16:creationId xmlns:a16="http://schemas.microsoft.com/office/drawing/2014/main" id="{500CDFB2-DE42-4A96-8CF4-FB0DDABC7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827" y="4220240"/>
            <a:ext cx="3448052" cy="2637760"/>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1A289382-2EDE-4DAC-82EA-A2ABF15FC303}"/>
              </a:ext>
            </a:extLst>
          </p:cNvPr>
          <p:cNvSpPr txBox="1"/>
          <p:nvPr/>
        </p:nvSpPr>
        <p:spPr>
          <a:xfrm>
            <a:off x="362857" y="5691819"/>
            <a:ext cx="6183086" cy="1107996"/>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Les meules sont en silex.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Si le meunier oublie de remettre du grain, elles frottent l’une contre l’autre et peuvent provoquer un incendie.</a:t>
            </a:r>
          </a:p>
        </p:txBody>
      </p:sp>
    </p:spTree>
    <p:extLst>
      <p:ext uri="{BB962C8B-B14F-4D97-AF65-F5344CB8AC3E}">
        <p14:creationId xmlns:p14="http://schemas.microsoft.com/office/powerpoint/2010/main" val="1155648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53F568-A07B-448B-A53E-862DC6C61C97}"/>
              </a:ext>
            </a:extLst>
          </p:cNvPr>
          <p:cNvSpPr>
            <a:spLocks noGrp="1"/>
          </p:cNvSpPr>
          <p:nvPr>
            <p:ph idx="1"/>
          </p:nvPr>
        </p:nvSpPr>
        <p:spPr>
          <a:xfrm>
            <a:off x="838200" y="365125"/>
            <a:ext cx="4691743" cy="5811838"/>
          </a:xfrm>
        </p:spPr>
        <p:txBody>
          <a:bodyPr>
            <a:noAutofit/>
          </a:bodyPr>
          <a:lstStyle/>
          <a:p>
            <a:r>
              <a:rPr lang="fr-FR" sz="2200" dirty="0"/>
              <a:t>Grâce à la vitesse de la meule, </a:t>
            </a:r>
            <a:r>
              <a:rPr lang="fr-FR" sz="2200" b="1" dirty="0"/>
              <a:t>les grains écrasés (la mouture) sont entraînés vers le blutoir.</a:t>
            </a:r>
          </a:p>
          <a:p>
            <a:r>
              <a:rPr lang="fr-FR" sz="2200" dirty="0"/>
              <a:t>Dans ce meuble, </a:t>
            </a:r>
            <a:r>
              <a:rPr lang="fr-FR" sz="2200" b="1" dirty="0"/>
              <a:t>la mouture tombe à l’intérieur d’un tamis </a:t>
            </a:r>
            <a:r>
              <a:rPr lang="fr-FR" sz="2200" dirty="0"/>
              <a:t>cylindrique incliné.</a:t>
            </a:r>
          </a:p>
          <a:p>
            <a:r>
              <a:rPr lang="fr-FR" sz="2200" b="1" dirty="0"/>
              <a:t>Ce tamis tourne et est secoué par des boules coulissant sur des rayons.</a:t>
            </a:r>
          </a:p>
          <a:p>
            <a:r>
              <a:rPr lang="fr-FR" sz="2200" dirty="0"/>
              <a:t>Grâce à cela, </a:t>
            </a:r>
            <a:r>
              <a:rPr lang="fr-FR" sz="2200" b="1" dirty="0"/>
              <a:t>la farine est décollée du tamis et tombe dans le bas du meuble.</a:t>
            </a:r>
          </a:p>
          <a:p>
            <a:r>
              <a:rPr lang="fr-FR" sz="2200" dirty="0"/>
              <a:t>Dans le bas du meuble, </a:t>
            </a:r>
            <a:r>
              <a:rPr lang="fr-FR" sz="2200" b="1" dirty="0"/>
              <a:t>la farine est conduite par une vis vers un conduit et tombe dans un sac</a:t>
            </a:r>
          </a:p>
          <a:p>
            <a:r>
              <a:rPr lang="fr-FR" sz="2200" dirty="0"/>
              <a:t>L’enveloppe du grain, le son, est resté dans le tamis et est évacuée par un autre conduit dans un autre sac.</a:t>
            </a:r>
          </a:p>
        </p:txBody>
      </p:sp>
      <p:pic>
        <p:nvPicPr>
          <p:cNvPr id="8194" name="Picture 2">
            <a:extLst>
              <a:ext uri="{FF2B5EF4-FFF2-40B4-BE49-F238E27FC236}">
                <a16:creationId xmlns:a16="http://schemas.microsoft.com/office/drawing/2014/main" id="{CC506AE7-3D99-495C-BDD0-0FCF7E560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371" y="2185594"/>
            <a:ext cx="3721577"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Le Télégramme - La Vicomté-sur-Rance - Moulin. Plusieurs animations à  l'occasion des Journées des moulins">
            <a:extLst>
              <a:ext uri="{FF2B5EF4-FFF2-40B4-BE49-F238E27FC236}">
                <a16:creationId xmlns:a16="http://schemas.microsoft.com/office/drawing/2014/main" id="{65FBA84F-EC4E-4F55-B34B-B42CBD47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417" y="20660"/>
            <a:ext cx="3886882" cy="20543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a:extLst>
              <a:ext uri="{FF2B5EF4-FFF2-40B4-BE49-F238E27FC236}">
                <a16:creationId xmlns:a16="http://schemas.microsoft.com/office/drawing/2014/main" id="{6F55B0F3-A23B-4F9D-B31A-7B4419B397DC}"/>
              </a:ext>
            </a:extLst>
          </p:cNvPr>
          <p:cNvCxnSpPr>
            <a:cxnSpLocks/>
          </p:cNvCxnSpPr>
          <p:nvPr/>
        </p:nvCxnSpPr>
        <p:spPr>
          <a:xfrm>
            <a:off x="5392367" y="871362"/>
            <a:ext cx="703633" cy="130124"/>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9985A63-3DED-4DC1-A148-43F057D6757C}"/>
              </a:ext>
            </a:extLst>
          </p:cNvPr>
          <p:cNvCxnSpPr>
            <a:cxnSpLocks/>
          </p:cNvCxnSpPr>
          <p:nvPr/>
        </p:nvCxnSpPr>
        <p:spPr>
          <a:xfrm>
            <a:off x="5461155" y="2835759"/>
            <a:ext cx="2216902" cy="28481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168315B9-7DE4-4111-9837-98F4E99B4D2B}"/>
              </a:ext>
            </a:extLst>
          </p:cNvPr>
          <p:cNvCxnSpPr>
            <a:cxnSpLocks/>
          </p:cNvCxnSpPr>
          <p:nvPr/>
        </p:nvCxnSpPr>
        <p:spPr>
          <a:xfrm flipV="1">
            <a:off x="5524262" y="3770736"/>
            <a:ext cx="1965109" cy="89929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197" name="Picture 5">
            <a:extLst>
              <a:ext uri="{FF2B5EF4-FFF2-40B4-BE49-F238E27FC236}">
                <a16:creationId xmlns:a16="http://schemas.microsoft.com/office/drawing/2014/main" id="{85C1F394-97DB-4354-9342-FDBDDBD51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2930" y="4327524"/>
            <a:ext cx="1717269"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Vacances gourmandes sur la route du blé | Les céréales">
            <a:extLst>
              <a:ext uri="{FF2B5EF4-FFF2-40B4-BE49-F238E27FC236}">
                <a16:creationId xmlns:a16="http://schemas.microsoft.com/office/drawing/2014/main" id="{77135D47-EE86-4029-B921-19C9F985E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7525" y="4954844"/>
            <a:ext cx="2692467" cy="179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17820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850</Words>
  <Application>Microsoft Office PowerPoint</Application>
  <PresentationFormat>Grand écran</PresentationFormat>
  <Paragraphs>68</Paragraphs>
  <Slides>12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Arial</vt:lpstr>
      <vt:lpstr>Calibri</vt:lpstr>
      <vt:lpstr>Calibri Light</vt:lpstr>
      <vt:lpstr>Thème Office</vt:lpstr>
      <vt:lpstr>Les moulins à vent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Devinettes !</vt:lpstr>
      <vt:lpstr>Réponses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Aldric de Villaret</dc:creator>
  <cp:lastModifiedBy>Aldric de Villaret</cp:lastModifiedBy>
  <cp:revision>30</cp:revision>
  <dcterms:created xsi:type="dcterms:W3CDTF">2021-03-13T10:44:03Z</dcterms:created>
  <dcterms:modified xsi:type="dcterms:W3CDTF">2021-03-21T18:26:53Z</dcterms:modified>
</cp:coreProperties>
</file>